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89110" autoAdjust="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2FB0DC-C371-AF4E-A91A-F5F5E368A600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110077-1FAD-694F-AF0D-2815C280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A3546A-65E9-B84B-A79D-98397BCFAE0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8E718-4474-0D4A-949B-145C5DCC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presenter(s) and what OSEP does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9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do’s/</a:t>
            </a:r>
            <a:r>
              <a:rPr lang="en-US" dirty="0" err="1"/>
              <a:t>donts</a:t>
            </a:r>
            <a:r>
              <a:rPr lang="en-US" baseline="0" dirty="0"/>
              <a:t> of sheltering in place. Emphasize location dependent on event, phone on silent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1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ICE/Emergency feature of most modern smart phones, making sure you have contact info</a:t>
            </a:r>
            <a:r>
              <a:rPr lang="en-US" baseline="0" dirty="0"/>
              <a:t> for those you may need to contact. Consider a secondary place (list in wallet or go bag) in the event your cell phone doesn’t work. Specific contacts may vary based on audience (i.e. parents/RA for students)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7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 first point. Intermediate updates ONLY go to website. Hot lines/WTJU</a:t>
            </a:r>
            <a:r>
              <a:rPr lang="en-US" baseline="0" dirty="0"/>
              <a:t> are for closings ONLY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9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message of this slide based on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 importance of vigilance</a:t>
            </a:r>
            <a:r>
              <a:rPr lang="en-US" baseline="0" dirty="0"/>
              <a:t> and practice. Message of slide may be tailored to audience. RA’s should be encouraged to talk through emergency procedures with their halls on a regular basis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why it is important to be prepared for emergencies. All pictures are</a:t>
            </a:r>
            <a:r>
              <a:rPr lang="en-US" baseline="0" dirty="0"/>
              <a:t> of real incidents on 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this list as the list of topics we will cover in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Exit routes</a:t>
            </a:r>
            <a:r>
              <a:rPr lang="en-US" baseline="0" dirty="0"/>
              <a:t> – Know where your exit routes are from dorms, classrooms, offices, </a:t>
            </a:r>
            <a:r>
              <a:rPr lang="en-US" baseline="0" dirty="0" err="1"/>
              <a:t>etc</a:t>
            </a:r>
            <a:r>
              <a:rPr lang="en-US" baseline="0" dirty="0"/>
              <a:t> (adapt to audience)</a:t>
            </a:r>
          </a:p>
          <a:p>
            <a:r>
              <a:rPr lang="en-US" baseline="0" dirty="0"/>
              <a:t>Areas of Rescue Assistance – Know where someone with a disability should go if they have trouble evacuating</a:t>
            </a:r>
          </a:p>
          <a:p>
            <a:r>
              <a:rPr lang="en-US" baseline="0" dirty="0"/>
              <a:t>Shelter in place locations – What is a good location for sheltering in place? What should one do when sheltering?</a:t>
            </a:r>
          </a:p>
          <a:p>
            <a:r>
              <a:rPr lang="en-US" baseline="0" dirty="0"/>
              <a:t>Assembly locations/rally points – If the building is evacuated do you know where you should rally? Refer people to building evacuation sites on our website</a:t>
            </a:r>
          </a:p>
          <a:p>
            <a:r>
              <a:rPr lang="en-US" baseline="0" dirty="0"/>
              <a:t>AED – Do you know where the closest AED is to your classroom/office? Note: Currently there are no AEDs in dorms. Total of 275 devices</a:t>
            </a:r>
          </a:p>
          <a:p>
            <a:r>
              <a:rPr lang="en-US" baseline="0" dirty="0"/>
              <a:t>First aid – Does your area have a first aid kit (note: these are NOT university sponsored)</a:t>
            </a:r>
          </a:p>
          <a:p>
            <a:r>
              <a:rPr lang="en-US" baseline="0" dirty="0"/>
              <a:t>Emergency procedures poster – Available on OSEP website</a:t>
            </a:r>
          </a:p>
          <a:p>
            <a:r>
              <a:rPr lang="en-US" baseline="0" dirty="0"/>
              <a:t>Emergency Kit – Will talk about on the next slide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items that should be included. Students are issued GO BAGS…we have plenty extras</a:t>
            </a:r>
            <a:r>
              <a:rPr lang="en-US" baseline="0" dirty="0"/>
              <a:t> in the office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UVA Alerts</a:t>
            </a:r>
            <a:r>
              <a:rPr lang="en-US" baseline="0" dirty="0"/>
              <a:t> – discuss opt-in vs emergency email system (everyone gets an email from the EES), must OPT IN for text and </a:t>
            </a:r>
            <a:r>
              <a:rPr lang="en-US" baseline="0" dirty="0" err="1"/>
              <a:t>Alertus</a:t>
            </a:r>
            <a:r>
              <a:rPr lang="en-US" baseline="0" dirty="0"/>
              <a:t>. Info on our website</a:t>
            </a:r>
          </a:p>
          <a:p>
            <a:r>
              <a:rPr lang="en-US" baseline="0" dirty="0"/>
              <a:t>Make note that the official source of information is OSEP website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Notes: Help is coming even while dispatcher is asking questions. UVA police dispatched to all calls on Grounds</a:t>
            </a:r>
          </a:p>
          <a:p>
            <a:r>
              <a:rPr lang="en-US" dirty="0"/>
              <a:t>Also note that the HS wants us to refer</a:t>
            </a:r>
            <a:r>
              <a:rPr lang="en-US" baseline="0" dirty="0"/>
              <a:t> people to their red books…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Sometimes</a:t>
            </a:r>
            <a:r>
              <a:rPr lang="en-US" baseline="0" dirty="0"/>
              <a:t> what you need to do is very clear, other times you may need to use your best judgement to STAY or GO. Poster available on our website.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</a:t>
            </a:r>
            <a:r>
              <a:rPr lang="en-US" baseline="0" dirty="0"/>
              <a:t> do’s/</a:t>
            </a:r>
            <a:r>
              <a:rPr lang="en-US" baseline="0" dirty="0" err="1"/>
              <a:t>donts</a:t>
            </a:r>
            <a:r>
              <a:rPr lang="en-US" baseline="0" dirty="0"/>
              <a:t> of evacuating. Emphasize closing doors, walking in orderly fashion, and going to assembly area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E718-4474-0D4A-949B-145C5DCC4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6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88965"/>
            <a:ext cx="10363200" cy="989214"/>
          </a:xfrm>
        </p:spPr>
        <p:txBody>
          <a:bodyPr anchor="b"/>
          <a:lstStyle>
            <a:lvl1pPr algn="ctr">
              <a:defRPr sz="60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5864403"/>
            <a:ext cx="281733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A3BE1B-55FB-4880-BA59-FA48EAA5217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8D00BBD-542B-4068-8D6B-193F839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A3BE1B-55FB-4880-BA59-FA48EAA5217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8D00BBD-542B-4068-8D6B-193F839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505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6" y="6288881"/>
            <a:ext cx="187822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685906"/>
            <a:ext cx="10515600" cy="929815"/>
          </a:xfrm>
        </p:spPr>
        <p:txBody>
          <a:bodyPr anchor="b">
            <a:normAutofit/>
          </a:bodyPr>
          <a:lstStyle>
            <a:lvl1pPr>
              <a:defRPr sz="4800" cap="sm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1229"/>
            <a:ext cx="5181600" cy="45304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21229"/>
            <a:ext cx="5181600" cy="4539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6" y="6288881"/>
            <a:ext cx="187822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0"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555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0"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555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6" y="6288881"/>
            <a:ext cx="187822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6" y="6288881"/>
            <a:ext cx="187822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9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7A3BE1B-55FB-4880-BA59-FA48EAA5217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8D00BBD-542B-4068-8D6B-193F839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6" y="6288881"/>
            <a:ext cx="187822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5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26" y="6288881"/>
            <a:ext cx="187822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6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8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62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5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ia.edu/emergenc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sep@virginia.edu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ia.edu/emergency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88964"/>
            <a:ext cx="10363200" cy="1486455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Prepare to Act:</a:t>
            </a:r>
            <a:br>
              <a:rPr lang="en-US" cap="none" dirty="0"/>
            </a:br>
            <a:r>
              <a:rPr lang="en-US" sz="5300" cap="none" dirty="0">
                <a:latin typeface="Franklin Gothic Medium Cond" panose="020B0606030402020204" pitchFamily="34" charset="0"/>
              </a:rPr>
              <a:t>10 Things to Know in an Emergency</a:t>
            </a:r>
            <a:endParaRPr lang="en-US" sz="4900" cap="none" dirty="0">
              <a:latin typeface="Franklin Gothic Medium Cond" panose="020B06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Developed by UVA Emergency Management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2978092"/>
            <a:ext cx="919713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28" y="1024133"/>
            <a:ext cx="3966707" cy="51333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Know how you’ll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Gather Information</a:t>
            </a:r>
          </a:p>
          <a:p>
            <a:r>
              <a:rPr lang="en-US" dirty="0"/>
              <a:t>Watch and listen for instructions</a:t>
            </a:r>
          </a:p>
          <a:p>
            <a:r>
              <a:rPr lang="en-US" dirty="0"/>
              <a:t>Follow instructions </a:t>
            </a:r>
          </a:p>
          <a:p>
            <a:pPr lvl="1"/>
            <a:r>
              <a:rPr lang="en-US" dirty="0"/>
              <a:t>Evacuate = GO</a:t>
            </a:r>
          </a:p>
          <a:p>
            <a:pPr lvl="1"/>
            <a:r>
              <a:rPr lang="en-US" dirty="0"/>
              <a:t>Shelter in Place = STAY</a:t>
            </a:r>
          </a:p>
          <a:p>
            <a:r>
              <a:rPr lang="en-US" dirty="0"/>
              <a:t>Sometimes you may need to use your best judgment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0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Know how you’ll evacuate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42426"/>
            <a:ext cx="5157787" cy="487002"/>
          </a:xfrm>
        </p:spPr>
        <p:txBody>
          <a:bodyPr>
            <a:normAutofit lnSpcReduction="10000"/>
          </a:bodyPr>
          <a:lstStyle/>
          <a:p>
            <a:r>
              <a:rPr lang="en-US" sz="3200" u="sng" dirty="0"/>
              <a:t>DO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29429"/>
            <a:ext cx="5157787" cy="41308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Secure hazardous materials</a:t>
            </a:r>
          </a:p>
          <a:p>
            <a:r>
              <a:rPr lang="en-US" dirty="0"/>
              <a:t>Take wallet/ID, keys, cell phone, emergency kit</a:t>
            </a:r>
          </a:p>
          <a:p>
            <a:r>
              <a:rPr lang="en-US" dirty="0"/>
              <a:t>Close doors</a:t>
            </a:r>
          </a:p>
          <a:p>
            <a:r>
              <a:rPr lang="en-US" dirty="0"/>
              <a:t>Walk to exits in an orderly manner</a:t>
            </a:r>
          </a:p>
          <a:p>
            <a:r>
              <a:rPr lang="en-US" dirty="0"/>
              <a:t>Assist persons with disabilities/special needs</a:t>
            </a:r>
          </a:p>
          <a:p>
            <a:r>
              <a:rPr lang="en-US" dirty="0"/>
              <a:t>Move to area of refuge if unable to exit</a:t>
            </a:r>
          </a:p>
          <a:p>
            <a:r>
              <a:rPr lang="en-US" dirty="0"/>
              <a:t>Report to assembly area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2426"/>
            <a:ext cx="5183188" cy="487002"/>
          </a:xfrm>
        </p:spPr>
        <p:txBody>
          <a:bodyPr>
            <a:noAutofit/>
          </a:bodyPr>
          <a:lstStyle/>
          <a:p>
            <a:r>
              <a:rPr lang="en-US" sz="3200" u="sng" dirty="0"/>
              <a:t>DO NOT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929428"/>
            <a:ext cx="5183188" cy="4130853"/>
          </a:xfrm>
        </p:spPr>
        <p:txBody>
          <a:bodyPr/>
          <a:lstStyle/>
          <a:p>
            <a:r>
              <a:rPr lang="en-US" sz="2600" dirty="0"/>
              <a:t>Lock doors</a:t>
            </a:r>
          </a:p>
          <a:p>
            <a:r>
              <a:rPr lang="en-US" sz="2600" dirty="0"/>
              <a:t>Waste time gathering belongings</a:t>
            </a:r>
          </a:p>
          <a:p>
            <a:r>
              <a:rPr lang="en-US" sz="2600" dirty="0"/>
              <a:t>Run</a:t>
            </a:r>
          </a:p>
          <a:p>
            <a:r>
              <a:rPr lang="en-US" sz="2600" dirty="0"/>
              <a:t>Use elevators</a:t>
            </a:r>
          </a:p>
          <a:p>
            <a:r>
              <a:rPr lang="en-US" sz="2600" dirty="0"/>
              <a:t>Go home/to vehicle without checking in at assembly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4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Know how you’ll shelter in place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42426"/>
            <a:ext cx="5157787" cy="487002"/>
          </a:xfrm>
        </p:spPr>
        <p:txBody>
          <a:bodyPr>
            <a:normAutofit lnSpcReduction="10000"/>
          </a:bodyPr>
          <a:lstStyle/>
          <a:p>
            <a:r>
              <a:rPr lang="en-US" sz="3200" u="sng" dirty="0"/>
              <a:t>DO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29429"/>
            <a:ext cx="5157787" cy="41308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Secure hazardous materials</a:t>
            </a:r>
          </a:p>
          <a:p>
            <a:r>
              <a:rPr lang="en-US" dirty="0"/>
              <a:t>Grab emergency kit (go bag)</a:t>
            </a:r>
          </a:p>
          <a:p>
            <a:r>
              <a:rPr lang="en-US" dirty="0"/>
              <a:t>Move to shelter location</a:t>
            </a:r>
          </a:p>
          <a:p>
            <a:r>
              <a:rPr lang="en-US" dirty="0"/>
              <a:t>Close and lock doors</a:t>
            </a:r>
          </a:p>
          <a:p>
            <a:r>
              <a:rPr lang="en-US" dirty="0"/>
              <a:t>Turn off lights</a:t>
            </a:r>
          </a:p>
          <a:p>
            <a:r>
              <a:rPr lang="en-US" dirty="0"/>
              <a:t>Put phones on silent</a:t>
            </a:r>
          </a:p>
          <a:p>
            <a:r>
              <a:rPr lang="en-US" dirty="0"/>
              <a:t>Check in with family when safe to do so</a:t>
            </a:r>
          </a:p>
          <a:p>
            <a:r>
              <a:rPr lang="en-US" dirty="0"/>
              <a:t>Remain sheltered until instructed it is safe to leave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2426"/>
            <a:ext cx="5183188" cy="487002"/>
          </a:xfrm>
        </p:spPr>
        <p:txBody>
          <a:bodyPr>
            <a:noAutofit/>
          </a:bodyPr>
          <a:lstStyle/>
          <a:p>
            <a:r>
              <a:rPr lang="en-US" sz="3200" u="sng" dirty="0"/>
              <a:t>DO NOT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929428"/>
            <a:ext cx="5183188" cy="4130853"/>
          </a:xfrm>
        </p:spPr>
        <p:txBody>
          <a:bodyPr/>
          <a:lstStyle/>
          <a:p>
            <a:r>
              <a:rPr lang="en-US" sz="2600" dirty="0"/>
              <a:t>Leave doors open</a:t>
            </a:r>
          </a:p>
          <a:p>
            <a:r>
              <a:rPr lang="en-US" sz="2600" dirty="0"/>
              <a:t>Waste time gathering belongings</a:t>
            </a:r>
          </a:p>
          <a:p>
            <a:r>
              <a:rPr lang="en-US" sz="2600" dirty="0"/>
              <a:t>Run</a:t>
            </a:r>
          </a:p>
          <a:p>
            <a:r>
              <a:rPr lang="en-US" sz="2600" dirty="0"/>
              <a:t>Stay on phone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7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Know your emergency contacts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Spouse/significant other</a:t>
            </a:r>
          </a:p>
          <a:p>
            <a:pPr lvl="1"/>
            <a:r>
              <a:rPr lang="en-US" dirty="0"/>
              <a:t>Emergency contact</a:t>
            </a:r>
          </a:p>
          <a:p>
            <a:pPr lvl="1"/>
            <a:r>
              <a:rPr lang="en-US" dirty="0"/>
              <a:t>RA/Roommate</a:t>
            </a:r>
          </a:p>
          <a:p>
            <a:pPr lvl="1"/>
            <a:r>
              <a:rPr lang="en-US" dirty="0"/>
              <a:t>Out-of-area contact</a:t>
            </a:r>
          </a:p>
          <a:p>
            <a:r>
              <a:rPr lang="en-US" dirty="0"/>
              <a:t>Professional</a:t>
            </a:r>
          </a:p>
          <a:p>
            <a:pPr lvl="1"/>
            <a:r>
              <a:rPr lang="en-US" dirty="0"/>
              <a:t>Manager</a:t>
            </a:r>
          </a:p>
          <a:p>
            <a:pPr lvl="1"/>
            <a:r>
              <a:rPr lang="en-US" dirty="0"/>
              <a:t>Colleagues</a:t>
            </a:r>
          </a:p>
          <a:p>
            <a:pPr lvl="1"/>
            <a:r>
              <a:rPr lang="en-US" dirty="0"/>
              <a:t>Interdependent organization</a:t>
            </a:r>
          </a:p>
          <a:p>
            <a:pPr lvl="1"/>
            <a:r>
              <a:rPr lang="en-US" dirty="0"/>
              <a:t>Residents/Resident Director</a:t>
            </a:r>
          </a:p>
        </p:txBody>
      </p:sp>
    </p:spTree>
    <p:extLst>
      <p:ext uri="{BB962C8B-B14F-4D97-AF65-F5344CB8AC3E}">
        <p14:creationId xmlns:p14="http://schemas.microsoft.com/office/powerpoint/2010/main" val="204312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Know how to stay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UVA Emergency Webpage is official, most up-to-date source of information: </a:t>
            </a:r>
            <a:r>
              <a:rPr lang="en-US" dirty="0">
                <a:hlinkClick r:id="rId3"/>
              </a:rPr>
              <a:t>www.virginia.edu/emergency</a:t>
            </a:r>
            <a:endParaRPr lang="en-US" dirty="0"/>
          </a:p>
          <a:p>
            <a:r>
              <a:rPr lang="en-US" dirty="0"/>
              <a:t>UVA Alerts</a:t>
            </a:r>
          </a:p>
          <a:p>
            <a:r>
              <a:rPr lang="en-US" dirty="0"/>
              <a:t>University Hot Lines (closings)</a:t>
            </a:r>
          </a:p>
          <a:p>
            <a:pPr lvl="1"/>
            <a:r>
              <a:rPr lang="en-US" dirty="0"/>
              <a:t>243-7669</a:t>
            </a:r>
          </a:p>
          <a:p>
            <a:pPr lvl="1"/>
            <a:r>
              <a:rPr lang="en-US" dirty="0"/>
              <a:t>924-7669</a:t>
            </a:r>
          </a:p>
          <a:p>
            <a:r>
              <a:rPr lang="en-US" dirty="0"/>
              <a:t>Local Media</a:t>
            </a:r>
          </a:p>
          <a:p>
            <a:pPr lvl="1"/>
            <a:r>
              <a:rPr lang="en-US" dirty="0"/>
              <a:t>Emergency Alert System (EAS)</a:t>
            </a:r>
          </a:p>
          <a:p>
            <a:pPr lvl="1"/>
            <a:r>
              <a:rPr lang="en-US" dirty="0"/>
              <a:t>Severe Weather</a:t>
            </a:r>
          </a:p>
          <a:p>
            <a:pPr lvl="1"/>
            <a:r>
              <a:rPr lang="en-US" dirty="0"/>
              <a:t>Closings/Delays</a:t>
            </a:r>
          </a:p>
          <a:p>
            <a:pPr lvl="1"/>
            <a:r>
              <a:rPr lang="en-US" dirty="0"/>
              <a:t>News Updates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03194"/>
              </p:ext>
            </p:extLst>
          </p:nvPr>
        </p:nvGraphicFramePr>
        <p:xfrm>
          <a:off x="6683605" y="2420540"/>
          <a:ext cx="5005632" cy="336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05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F6C"/>
                          </a:solidFill>
                          <a:latin typeface="Franklin Gothic Demi Cond" panose="020B0706030402020204" pitchFamily="34" charset="0"/>
                        </a:rPr>
                        <a:t>EAS Radio Stations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F6C"/>
                          </a:solidFill>
                          <a:latin typeface="Franklin Gothic Demi Cond" panose="020B0706030402020204" pitchFamily="34" charset="0"/>
                        </a:rPr>
                        <a:t>EAS TV Stations</a:t>
                      </a: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WCHV 1260 AM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WVIR</a:t>
                      </a:r>
                      <a:r>
                        <a:rPr lang="en-US" sz="1400" baseline="0" dirty="0">
                          <a:latin typeface="Franklin Gothic Medium Cond" panose="020B0606030402020204" pitchFamily="34" charset="0"/>
                        </a:rPr>
                        <a:t> Channel 29 (NBC)</a:t>
                      </a:r>
                      <a:endParaRPr lang="en-US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WINA 1070 AM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WCAV Channel 19</a:t>
                      </a:r>
                      <a:r>
                        <a:rPr lang="en-US" sz="1400" baseline="0" dirty="0">
                          <a:latin typeface="Franklin Gothic Medium Cond" panose="020B0606030402020204" pitchFamily="34" charset="0"/>
                        </a:rPr>
                        <a:t> (CBS)</a:t>
                      </a:r>
                      <a:endParaRPr lang="en-US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WKAV 1400 AM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WVAW Channel</a:t>
                      </a:r>
                      <a:r>
                        <a:rPr lang="en-US" sz="1400" baseline="0" dirty="0">
                          <a:latin typeface="Franklin Gothic Medium Cond" panose="020B0606030402020204" pitchFamily="34" charset="0"/>
                        </a:rPr>
                        <a:t> 16 (ABC)</a:t>
                      </a:r>
                      <a:endParaRPr lang="en-US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WWWV 97.5</a:t>
                      </a:r>
                      <a:r>
                        <a:rPr lang="en-US" sz="1400" baseline="0" dirty="0">
                          <a:latin typeface="Franklin Gothic Medium Cond" panose="020B0606030402020204" pitchFamily="34" charset="0"/>
                        </a:rPr>
                        <a:t> FM (3WV)</a:t>
                      </a:r>
                      <a:endParaRPr lang="en-US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WAHU Channel 9 (Fox)</a:t>
                      </a: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WQMZ 95.1 (Z95.1)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WUVA 92.7 FM (Nash Icon)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WCYK 99.7 FM (HitKicker 99.7)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WHTE 101.9 FM (Hot 101.9)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05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WZGN 102.3 FM (Generations 102.3)</a:t>
                      </a:r>
                    </a:p>
                  </a:txBody>
                  <a:tcPr>
                    <a:lnL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69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Know how you’ll recover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extended disruption may require continuity of operations (COOP) efforts</a:t>
            </a:r>
          </a:p>
          <a:p>
            <a:pPr lvl="1"/>
            <a:r>
              <a:rPr lang="en-US" dirty="0"/>
              <a:t>COOP team member perform essential functions during critical events</a:t>
            </a:r>
          </a:p>
          <a:p>
            <a:pPr lvl="1"/>
            <a:r>
              <a:rPr lang="en-US" dirty="0"/>
              <a:t>Learn about your unit’s COOP plan</a:t>
            </a:r>
          </a:p>
          <a:p>
            <a:r>
              <a:rPr lang="en-US" dirty="0"/>
              <a:t>Understand if you are a “designated” or “non-designated” employee</a:t>
            </a:r>
          </a:p>
          <a:p>
            <a:pPr lvl="1"/>
            <a:r>
              <a:rPr lang="en-US" i="1" dirty="0"/>
              <a:t>Designated</a:t>
            </a:r>
            <a:r>
              <a:rPr lang="en-US" dirty="0"/>
              <a:t> – Will report even if agency is closed. Know your roles and responsibilities, plan accordingly, and plan for your family’s needs</a:t>
            </a:r>
          </a:p>
          <a:p>
            <a:pPr lvl="1"/>
            <a:r>
              <a:rPr lang="en-US" i="1" dirty="0"/>
              <a:t>Non-designated</a:t>
            </a:r>
            <a:r>
              <a:rPr lang="en-US" dirty="0"/>
              <a:t> – Will not report if agency is closed. Know your roles and responsibilities and how to stay informed about the return to normal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Know how you’ll stay up-to-date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</a:t>
            </a:r>
          </a:p>
          <a:p>
            <a:pPr lvl="1"/>
            <a:r>
              <a:rPr lang="en-US" dirty="0"/>
              <a:t>Talk through an emergency scenario with your friends and colleagues on a regular basis</a:t>
            </a:r>
          </a:p>
          <a:p>
            <a:pPr lvl="1"/>
            <a:r>
              <a:rPr lang="en-US" dirty="0"/>
              <a:t>Evacuate with every fire alarm</a:t>
            </a:r>
          </a:p>
          <a:p>
            <a:pPr lvl="1"/>
            <a:r>
              <a:rPr lang="en-US" dirty="0"/>
              <a:t>Practice sheltering in place during tornado and earthquake drills if able</a:t>
            </a:r>
          </a:p>
          <a:p>
            <a:r>
              <a:rPr lang="en-US" dirty="0"/>
              <a:t>Update</a:t>
            </a:r>
          </a:p>
          <a:p>
            <a:pPr lvl="1"/>
            <a:r>
              <a:rPr lang="en-US" dirty="0"/>
              <a:t>Keep up to date on local hazards</a:t>
            </a:r>
          </a:p>
          <a:p>
            <a:pPr lvl="1"/>
            <a:r>
              <a:rPr lang="en-US" dirty="0"/>
              <a:t>Make sure emergency contacts are current</a:t>
            </a:r>
          </a:p>
          <a:p>
            <a:pPr lvl="1"/>
            <a:r>
              <a:rPr lang="en-US" dirty="0"/>
              <a:t>Reflect staff changes and building changes in your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7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23CED-DEEC-CC4D-88B7-4CDF06CB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7" y="-143435"/>
            <a:ext cx="5590309" cy="72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Virginia Emergency Management resources webpage</a:t>
            </a:r>
          </a:p>
          <a:p>
            <a:pPr marL="0" indent="0">
              <a:buNone/>
            </a:pPr>
            <a:r>
              <a:rPr lang="en-US" dirty="0"/>
              <a:t>	https://</a:t>
            </a:r>
            <a:r>
              <a:rPr lang="en-US" dirty="0" err="1"/>
              <a:t>uvaemergency.virginia.edu</a:t>
            </a:r>
            <a:r>
              <a:rPr lang="en-US" dirty="0"/>
              <a:t>/resources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LiveSafe Mobile Safety App</a:t>
            </a:r>
          </a:p>
          <a:p>
            <a:pPr marL="0" indent="0">
              <a:buNone/>
            </a:pPr>
            <a:r>
              <a:rPr lang="en-US" dirty="0"/>
              <a:t>	https://</a:t>
            </a:r>
            <a:r>
              <a:rPr lang="en-US" dirty="0" err="1"/>
              <a:t>safetyandsecurity.virginia.edu</a:t>
            </a:r>
            <a:r>
              <a:rPr lang="en-US" dirty="0"/>
              <a:t>/mobile-safety-app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3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tunda_oran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0"/>
          <a:stretch/>
        </p:blipFill>
        <p:spPr>
          <a:xfrm>
            <a:off x="-19385" y="0"/>
            <a:ext cx="12256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6908" y="2213282"/>
            <a:ext cx="574426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Questions?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UVA Emergency Management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Franklin Gothic Medium Cond" panose="020B0606030402020204" pitchFamily="34" charset="0"/>
                <a:hlinkClick r:id="rId3"/>
              </a:rPr>
              <a:t>uvaem@virginia.edu</a:t>
            </a:r>
            <a:r>
              <a:rPr lang="en-US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| 982-0565</a:t>
            </a:r>
          </a:p>
        </p:txBody>
      </p:sp>
    </p:spTree>
    <p:extLst>
      <p:ext uri="{BB962C8B-B14F-4D97-AF65-F5344CB8AC3E}">
        <p14:creationId xmlns:p14="http://schemas.microsoft.com/office/powerpoint/2010/main" val="15119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Mission: Help the institution plan for, mitigate, respond to, and recover from emergencies, large and small.</a:t>
            </a:r>
          </a:p>
          <a:p>
            <a:r>
              <a:rPr lang="en-US" dirty="0"/>
              <a:t>Areas of responsibility:</a:t>
            </a:r>
          </a:p>
          <a:p>
            <a:pPr lvl="1">
              <a:buClr>
                <a:srgbClr val="F36F21"/>
              </a:buClr>
            </a:pPr>
            <a:r>
              <a:rPr lang="en-US" sz="1800" dirty="0">
                <a:latin typeface="Franklin Gothic Medium Cond" panose="020B0606030402020204" pitchFamily="34" charset="0"/>
              </a:rPr>
              <a:t>Develop and maintain important plans such as the Critical Incident Management Plan (CIMP) and Continuity of Operations Plan (COOP)</a:t>
            </a:r>
          </a:p>
          <a:p>
            <a:pPr lvl="1">
              <a:buClr>
                <a:srgbClr val="F36F21"/>
              </a:buClr>
            </a:pPr>
            <a:r>
              <a:rPr lang="en-US" sz="1800" dirty="0">
                <a:latin typeface="Franklin Gothic Medium Cond" panose="020B0606030402020204" pitchFamily="34" charset="0"/>
              </a:rPr>
              <a:t>Facilitate implementation of the CIMP and staff the University Operations Center (UOC)</a:t>
            </a:r>
          </a:p>
          <a:p>
            <a:pPr lvl="1">
              <a:buClr>
                <a:srgbClr val="F36F21"/>
              </a:buClr>
            </a:pPr>
            <a:r>
              <a:rPr lang="en-US" sz="1800" dirty="0">
                <a:latin typeface="Franklin Gothic Medium Cond" panose="020B0606030402020204" pitchFamily="34" charset="0"/>
              </a:rPr>
              <a:t>Develop and facilitate emergency management exercises for the Critical Incident Management Team (CIMT) and other groups</a:t>
            </a:r>
          </a:p>
          <a:p>
            <a:pPr lvl="1">
              <a:buClr>
                <a:srgbClr val="F36F21"/>
              </a:buClr>
            </a:pPr>
            <a:r>
              <a:rPr lang="en-US" sz="1800" dirty="0">
                <a:latin typeface="Franklin Gothic Medium Cond" panose="020B0606030402020204" pitchFamily="34" charset="0"/>
              </a:rPr>
              <a:t>Administer the University’s Emergency Notification System</a:t>
            </a:r>
          </a:p>
          <a:p>
            <a:pPr lvl="1">
              <a:buClr>
                <a:srgbClr val="F36F21"/>
              </a:buClr>
            </a:pPr>
            <a:r>
              <a:rPr lang="en-US" sz="1800" dirty="0">
                <a:latin typeface="Franklin Gothic Medium Cond" panose="020B0606030402020204" pitchFamily="34" charset="0"/>
              </a:rPr>
              <a:t>Administer the University’s Automated External Defibrillator (AED) program</a:t>
            </a:r>
          </a:p>
          <a:p>
            <a:pPr lvl="1">
              <a:buClr>
                <a:srgbClr val="F36F21"/>
              </a:buClr>
            </a:pPr>
            <a:r>
              <a:rPr lang="en-US" sz="1800" dirty="0">
                <a:latin typeface="Franklin Gothic Medium Cond" panose="020B0606030402020204" pitchFamily="34" charset="0"/>
              </a:rPr>
              <a:t>Provide safety and emergency preparedness training</a:t>
            </a:r>
          </a:p>
          <a:p>
            <a:pPr lvl="1">
              <a:buClr>
                <a:srgbClr val="F36F21"/>
              </a:buClr>
            </a:pPr>
            <a:r>
              <a:rPr lang="en-US" sz="1800" dirty="0">
                <a:latin typeface="Franklin Gothic Medium Cond" panose="020B0606030402020204" pitchFamily="34" charset="0"/>
              </a:rPr>
              <a:t>Serve as the University Liaison to various public safety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can happen at any time…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54208" y="1081530"/>
            <a:ext cx="8883583" cy="5025655"/>
            <a:chOff x="295564" y="1015895"/>
            <a:chExt cx="8019158" cy="4694623"/>
          </a:xfrm>
        </p:grpSpPr>
        <p:pic>
          <p:nvPicPr>
            <p:cNvPr id="5" name="Picture 4" descr="ns-isabel-gd.gif"/>
            <p:cNvPicPr>
              <a:picLocks noChangeAspect="1"/>
            </p:cNvPicPr>
            <p:nvPr/>
          </p:nvPicPr>
          <p:blipFill rotWithShape="1">
            <a:blip r:embed="rId3" cstate="print"/>
            <a:srcRect b="11330"/>
            <a:stretch/>
          </p:blipFill>
          <p:spPr>
            <a:xfrm>
              <a:off x="2644133" y="2633529"/>
              <a:ext cx="2245742" cy="3076989"/>
            </a:xfrm>
            <a:prstGeom prst="rect">
              <a:avLst/>
            </a:prstGeom>
          </p:spPr>
        </p:pic>
        <p:pic>
          <p:nvPicPr>
            <p:cNvPr id="6" name="Picture 5" descr="University_of_Virginia_Rotunda_fire_small_t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564" y="1015895"/>
              <a:ext cx="1630294" cy="1811438"/>
            </a:xfrm>
            <a:prstGeom prst="rect">
              <a:avLst/>
            </a:prstGeom>
          </p:spPr>
        </p:pic>
        <p:pic>
          <p:nvPicPr>
            <p:cNvPr id="7" name="Content Placeholder 16" descr="Manhole fire.jpg"/>
            <p:cNvPicPr>
              <a:picLocks noChangeAspect="1"/>
            </p:cNvPicPr>
            <p:nvPr/>
          </p:nvPicPr>
          <p:blipFill rotWithShape="1">
            <a:blip r:embed="rId5" cstate="print"/>
            <a:srcRect b="11330"/>
            <a:stretch/>
          </p:blipFill>
          <p:spPr>
            <a:xfrm>
              <a:off x="295564" y="2633530"/>
              <a:ext cx="2370514" cy="3076988"/>
            </a:xfrm>
            <a:prstGeom prst="rect">
              <a:avLst/>
            </a:prstGeom>
          </p:spPr>
        </p:pic>
        <p:pic>
          <p:nvPicPr>
            <p:cNvPr id="8" name="Picture 2" descr="C:\Users\jjf3y\AppData\Local\Microsoft\Windows\Temporary Internet Files\Content.Outlook\3D43JLVF\image (2).jpe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89874" y="2628802"/>
              <a:ext cx="3415397" cy="308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jjf3y\Pictures\UVA\Grounds_Snow_19HR_C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75" y="1015895"/>
              <a:ext cx="3424847" cy="163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jjf3y\Pictures\UVA\northridge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858" y="1020620"/>
              <a:ext cx="2964017" cy="1629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779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in Advance!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Preparing in advance allows you to respond quickly and safely. It will help to know: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Your work space and what emergency resources are available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How you’ll hear about an emergency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How to get help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What decisions you may have to make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How to evacuate 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How to shelter in place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Who your emergency contacts are and how to contact them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How to stay informed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How you’ll recover from an emergency</a:t>
            </a:r>
          </a:p>
          <a:p>
            <a:pPr marL="914400" lvl="1" indent="-457200">
              <a:buClr>
                <a:srgbClr val="F36F21"/>
              </a:buClr>
              <a:buFont typeface="+mj-lt"/>
              <a:buAutoNum type="arabicPeriod"/>
            </a:pPr>
            <a:r>
              <a:rPr lang="en-US" sz="2200" dirty="0">
                <a:latin typeface="Franklin Gothic Medium Cond" panose="020B0606030402020204" pitchFamily="34" charset="0"/>
              </a:rPr>
              <a:t>How you’ll stay prepared to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1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Things to Know in an Emergency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0"/>
            <a:ext cx="12192000" cy="54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5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Know your space and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your building</a:t>
            </a:r>
          </a:p>
          <a:p>
            <a:pPr lvl="1"/>
            <a:r>
              <a:rPr lang="en-US" dirty="0"/>
              <a:t>Exit routes</a:t>
            </a:r>
          </a:p>
          <a:p>
            <a:pPr lvl="1"/>
            <a:r>
              <a:rPr lang="en-US" dirty="0"/>
              <a:t>Areas of rescue assistance</a:t>
            </a:r>
          </a:p>
          <a:p>
            <a:pPr lvl="1"/>
            <a:r>
              <a:rPr lang="en-US" dirty="0"/>
              <a:t>Shelter in place locations</a:t>
            </a:r>
          </a:p>
          <a:p>
            <a:pPr lvl="1"/>
            <a:r>
              <a:rPr lang="en-US" dirty="0"/>
              <a:t>Assembly locations/rally point</a:t>
            </a:r>
          </a:p>
          <a:p>
            <a:r>
              <a:rPr lang="en-US" dirty="0"/>
              <a:t>Know your emergency supplies</a:t>
            </a:r>
          </a:p>
          <a:p>
            <a:pPr lvl="1"/>
            <a:r>
              <a:rPr lang="en-US" dirty="0"/>
              <a:t>Automated External Defibrillator</a:t>
            </a:r>
          </a:p>
          <a:p>
            <a:pPr lvl="1"/>
            <a:r>
              <a:rPr lang="en-US" dirty="0"/>
              <a:t>First Aid Supplies</a:t>
            </a:r>
          </a:p>
          <a:p>
            <a:pPr lvl="1"/>
            <a:r>
              <a:rPr lang="en-US" dirty="0"/>
              <a:t>Emergency Procedures poster</a:t>
            </a:r>
          </a:p>
          <a:p>
            <a:pPr lvl="1"/>
            <a:r>
              <a:rPr lang="en-US" dirty="0"/>
              <a:t>Emergency Kit/Go Bag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16" y="3231440"/>
            <a:ext cx="1788393" cy="1717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172434" y="4533283"/>
            <a:ext cx="1701830" cy="1393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17" y="1246910"/>
            <a:ext cx="2300972" cy="29777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0824" r="10470" b="21576"/>
          <a:stretch/>
        </p:blipFill>
        <p:spPr bwMode="auto">
          <a:xfrm>
            <a:off x="6254436" y="1441294"/>
            <a:ext cx="183776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7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Flashlight/extra batteries</a:t>
            </a:r>
          </a:p>
          <a:p>
            <a:r>
              <a:rPr lang="en-US" dirty="0"/>
              <a:t>First aid supplies</a:t>
            </a:r>
          </a:p>
          <a:p>
            <a:r>
              <a:rPr lang="en-US" dirty="0"/>
              <a:t>Dust mask</a:t>
            </a:r>
          </a:p>
          <a:p>
            <a:r>
              <a:rPr lang="en-US" dirty="0"/>
              <a:t>Poncho</a:t>
            </a:r>
          </a:p>
          <a:p>
            <a:r>
              <a:rPr lang="en-US" dirty="0"/>
              <a:t>Copies of important documents</a:t>
            </a:r>
          </a:p>
          <a:p>
            <a:r>
              <a:rPr lang="en-US" dirty="0"/>
              <a:t>Moist towelettes</a:t>
            </a:r>
          </a:p>
          <a:p>
            <a:r>
              <a:rPr lang="en-US" dirty="0"/>
              <a:t>Medications/prescriptions </a:t>
            </a:r>
          </a:p>
          <a:p>
            <a:r>
              <a:rPr lang="en-US" dirty="0"/>
              <a:t>Spare glasses</a:t>
            </a:r>
          </a:p>
          <a:p>
            <a:r>
              <a:rPr lang="en-US" dirty="0"/>
              <a:t>Bottles of water</a:t>
            </a:r>
          </a:p>
          <a:p>
            <a:r>
              <a:rPr lang="en-US" dirty="0"/>
              <a:t>Non-perishable snacks</a:t>
            </a:r>
          </a:p>
          <a:p>
            <a:r>
              <a:rPr lang="en-US" dirty="0"/>
              <a:t>Cash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493612" y="1520825"/>
            <a:ext cx="4538775" cy="45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Know how you’ll hear about an emergency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UVA Alerts</a:t>
            </a:r>
          </a:p>
          <a:p>
            <a:pPr lvl="1"/>
            <a:r>
              <a:rPr lang="en-US" dirty="0"/>
              <a:t>Text message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 err="1"/>
              <a:t>Alertus</a:t>
            </a:r>
            <a:r>
              <a:rPr lang="en-US" dirty="0"/>
              <a:t> Desktop Notification</a:t>
            </a:r>
          </a:p>
          <a:p>
            <a:pPr lvl="1"/>
            <a:r>
              <a:rPr lang="en-US" dirty="0"/>
              <a:t>LED/LCD displays</a:t>
            </a:r>
          </a:p>
          <a:p>
            <a:r>
              <a:rPr lang="en-US" dirty="0">
                <a:hlinkClick r:id="rId3"/>
              </a:rPr>
              <a:t>www.virginia.edu/emergency</a:t>
            </a:r>
            <a:r>
              <a:rPr lang="en-US" dirty="0"/>
              <a:t> </a:t>
            </a:r>
          </a:p>
          <a:p>
            <a:r>
              <a:rPr lang="en-US" dirty="0"/>
              <a:t>Siren/PA</a:t>
            </a:r>
          </a:p>
          <a:p>
            <a:r>
              <a:rPr lang="en-US" dirty="0"/>
              <a:t>Fire alarm</a:t>
            </a:r>
          </a:p>
          <a:p>
            <a:r>
              <a:rPr lang="en-US" dirty="0"/>
              <a:t>News media</a:t>
            </a:r>
          </a:p>
          <a:p>
            <a:r>
              <a:rPr lang="en-US" dirty="0"/>
              <a:t>Witness event (Call 911!)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88" y="1733867"/>
            <a:ext cx="1443037" cy="283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88" y="1521229"/>
            <a:ext cx="2956100" cy="2077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53" y="4210920"/>
            <a:ext cx="2723029" cy="1531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98" y="4567554"/>
            <a:ext cx="1895902" cy="10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Know how you’ll get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21229"/>
            <a:ext cx="7287705" cy="4530436"/>
          </a:xfrm>
        </p:spPr>
        <p:txBody>
          <a:bodyPr/>
          <a:lstStyle/>
          <a:p>
            <a:r>
              <a:rPr lang="en-US" dirty="0"/>
              <a:t>For any type of emergency, call 911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Give your name, address, and nature of emergency</a:t>
            </a:r>
          </a:p>
          <a:p>
            <a:pPr lvl="1"/>
            <a:r>
              <a:rPr lang="en-US" dirty="0"/>
              <a:t>Stay on the line until you’re told to hang up</a:t>
            </a:r>
          </a:p>
          <a:p>
            <a:pPr lvl="1"/>
            <a:r>
              <a:rPr lang="en-US" dirty="0"/>
              <a:t>Answer questions as clearly as possible – help is on the way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28238" y="1246910"/>
            <a:ext cx="2325562" cy="4804755"/>
            <a:chOff x="6381193" y="730066"/>
            <a:chExt cx="2367291" cy="48909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193" y="730066"/>
              <a:ext cx="2367291" cy="1477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990" y="2352734"/>
              <a:ext cx="2347695" cy="15662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0" y="4063673"/>
              <a:ext cx="2347694" cy="1557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30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002F6C"/>
      </a:dk2>
      <a:lt2>
        <a:srgbClr val="DADADA"/>
      </a:lt2>
      <a:accent1>
        <a:srgbClr val="E57200"/>
      </a:accent1>
      <a:accent2>
        <a:srgbClr val="F1F1EF"/>
      </a:accent2>
      <a:accent3>
        <a:srgbClr val="666666"/>
      </a:accent3>
      <a:accent4>
        <a:srgbClr val="002F6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er 2017 TTX New Version (lam8ub@Virginia.EDU)" id="{E75A210D-1AD8-46C8-9FCB-1C9F3AC32F95}" vid="{120256B8-44D9-4550-801C-02823441DF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2017 TTX New Version (lam8ub@Virginia.EDU)</Template>
  <TotalTime>0</TotalTime>
  <Words>1327</Words>
  <Application>Microsoft Office PowerPoint</Application>
  <PresentationFormat>Widescreen</PresentationFormat>
  <Paragraphs>204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Bodoni MT</vt:lpstr>
      <vt:lpstr>Calibri</vt:lpstr>
      <vt:lpstr>Courier New</vt:lpstr>
      <vt:lpstr>Franklin Gothic Book</vt:lpstr>
      <vt:lpstr>Franklin Gothic Demi Cond</vt:lpstr>
      <vt:lpstr>Franklin Gothic Medium</vt:lpstr>
      <vt:lpstr>Franklin Gothic Medium Cond</vt:lpstr>
      <vt:lpstr>Wingdings</vt:lpstr>
      <vt:lpstr>Office Theme</vt:lpstr>
      <vt:lpstr>Prepare to Act: 10 Things to Know in an Emergency</vt:lpstr>
      <vt:lpstr>About Us</vt:lpstr>
      <vt:lpstr>Emergencies can happen at any time…</vt:lpstr>
      <vt:lpstr>Prepare in Advance!</vt:lpstr>
      <vt:lpstr>10 Things to Know in an Emergency</vt:lpstr>
      <vt:lpstr>1. Know your space and equipment</vt:lpstr>
      <vt:lpstr>Emergency Kit</vt:lpstr>
      <vt:lpstr>2. Know how you’ll hear about an emergency</vt:lpstr>
      <vt:lpstr>3. Know how you’ll get help</vt:lpstr>
      <vt:lpstr>4. Know how you’ll react</vt:lpstr>
      <vt:lpstr>5. Know how you’ll evacuate</vt:lpstr>
      <vt:lpstr>6. Know how you’ll shelter in place</vt:lpstr>
      <vt:lpstr>7. Know your emergency contacts</vt:lpstr>
      <vt:lpstr>8. Know how to stay informed</vt:lpstr>
      <vt:lpstr>9. Know how you’ll recover</vt:lpstr>
      <vt:lpstr>10. Know how you’ll stay up-to-date</vt:lpstr>
      <vt:lpstr>PowerPoint Presentation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2019-06-13T14:56:10Z</cp:lastPrinted>
  <dcterms:created xsi:type="dcterms:W3CDTF">2018-04-30T03:50:52Z</dcterms:created>
  <dcterms:modified xsi:type="dcterms:W3CDTF">2019-07-11T22:49:56Z</dcterms:modified>
</cp:coreProperties>
</file>